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298" r:id="rId7"/>
    <p:sldId id="262" r:id="rId8"/>
    <p:sldId id="263" r:id="rId9"/>
    <p:sldId id="299" r:id="rId10"/>
    <p:sldId id="302" r:id="rId11"/>
    <p:sldId id="264" r:id="rId12"/>
    <p:sldId id="266" r:id="rId13"/>
    <p:sldId id="265" r:id="rId14"/>
    <p:sldId id="276" r:id="rId15"/>
    <p:sldId id="303" r:id="rId16"/>
    <p:sldId id="333" r:id="rId17"/>
    <p:sldId id="277" r:id="rId18"/>
    <p:sldId id="33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335" r:id="rId36"/>
    <p:sldId id="296" r:id="rId37"/>
    <p:sldId id="318" r:id="rId38"/>
    <p:sldId id="319" r:id="rId39"/>
    <p:sldId id="336" r:id="rId40"/>
    <p:sldId id="322" r:id="rId41"/>
    <p:sldId id="323" r:id="rId42"/>
    <p:sldId id="324" r:id="rId43"/>
    <p:sldId id="337" r:id="rId44"/>
    <p:sldId id="289" r:id="rId45"/>
    <p:sldId id="320" r:id="rId46"/>
    <p:sldId id="274" r:id="rId47"/>
    <p:sldId id="275" r:id="rId48"/>
    <p:sldId id="338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85174"/>
  </p:normalViewPr>
  <p:slideViewPr>
    <p:cSldViewPr snapToGrid="0" snapToObjects="1">
      <p:cViewPr varScale="1">
        <p:scale>
          <a:sx n="69" d="100"/>
          <a:sy n="69" d="100"/>
        </p:scale>
        <p:origin x="74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66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6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6354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94" r:id="rId4"/>
    <p:sldLayoutId id="214748369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warerockstar/ibm-data-science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softwarerockstar/ibm-data-scienc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warerockstar/ibm-data-science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warerockstar/ibm-data-scien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cf-courses-data.s3.us.cloud-object-storage.appdomain.cloud/IBM-DS0321EN-SkillsNetwork/datasets/spacex_launch_dash.csv" TargetMode="External"/><Relationship Id="rId3" Type="http://schemas.openxmlformats.org/officeDocument/2006/relationships/hyperlink" Target="https://docs.spacexdata.com/" TargetMode="External"/><Relationship Id="rId7" Type="http://schemas.openxmlformats.org/officeDocument/2006/relationships/hyperlink" Target="https://cf-courses-data.s3.us.cloud-object-storage.appdomain.cloud/IBM-DS0321EN-SkillsNetwork/datasets/spacex_launch_geo.csv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f-courses-data.s3.us.cloud-object-storage.appdomain.cloud/IBM-DS0321EN-SkillsNetwork/datasets/dataset_part_2.cs" TargetMode="External"/><Relationship Id="rId5" Type="http://schemas.openxmlformats.org/officeDocument/2006/relationships/hyperlink" Target="https://en.wikipedia.org/w/index.php?title=List_of_Falcon_9_and_Falcon_Heavy_launches&amp;oldid=1027686922" TargetMode="External"/><Relationship Id="rId4" Type="http://schemas.openxmlformats.org/officeDocument/2006/relationships/hyperlink" Target="https://cf-courses-data.s3.us.cloud-object-storage.appdomain.cloud/IBM-DS0321EN-SkillsNetwork/datasets/dataset_part_1.cs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softwarerockstar/ibm-data-scienc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softwarerockstar/ibm-data-scien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oftwarerockstar/ibm-data-science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github.com/softwarerockstar/ibm-data-scienc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Faisal Haroon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 Sep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8623"/>
            <a:ext cx="9745589" cy="476586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each unique launch site</a:t>
            </a:r>
            <a:endParaRPr lang="en-US" sz="16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Show 5 records where launch site names begin with 'CCA'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Display the total payload mass carried by boosters launched by 'NASA (CRS)'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Display the average payload mass carried by the v1.1 Falcon 9 booster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date of the first successful ground landing outcome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booster versions with successful outcomes landing on the drone ship with payloads between 4000kg and 6000kg.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number of successful and failed mission outcomes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all of the booster versions that carried the max payload mass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month name, outcome, booster version, and launch site for missions with failure outcomes landing on a drone ship in 2015. 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Show the distribution of outcomes between June 4th, 2010 and March 20th, 2017</a:t>
            </a: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2"/>
              </a:rPr>
              <a:t>GitHub Link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find geographical patterns in the data the following items were marked on a map of launch sites: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and Failed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Distances between a launch site and proximate landmarks</a:t>
            </a: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hlinkClick r:id="rId2"/>
              </a:rPr>
              <a:t>GitHub Link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A line on a pink surface&#10;&#10;Description automatically generated">
            <a:extLst>
              <a:ext uri="{FF2B5EF4-FFF2-40B4-BE49-F238E27FC236}">
                <a16:creationId xmlns:a16="http://schemas.microsoft.com/office/drawing/2014/main" id="{0037ACA3-FFA6-B01D-B732-EFF0C858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16" y="5473026"/>
            <a:ext cx="3102864" cy="11057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1181E4-A92F-2CEC-FEFB-3EE02E7E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120" y="3361944"/>
            <a:ext cx="4023360" cy="2426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0B07FA6E-DFF8-D868-6BDA-530F3E990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968" y="4193771"/>
            <a:ext cx="3334512" cy="2030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map with a blue line&#10;&#10;Description automatically generated">
            <a:extLst>
              <a:ext uri="{FF2B5EF4-FFF2-40B4-BE49-F238E27FC236}">
                <a16:creationId xmlns:a16="http://schemas.microsoft.com/office/drawing/2014/main" id="{1FD839C0-AB2A-5A89-3767-ED4A6FDF2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464" y="4525966"/>
            <a:ext cx="2871216" cy="1366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623669" cy="4375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enable interactive exploration of the data, a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dashboard was developed to include: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dropdown selector to choose a Launch Site, affecting: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pie chart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selected: shows the breakdown of successful outcomes across all sites</a:t>
            </a:r>
            <a:endParaRPr lang="en-US" sz="14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launch site selected: shows the breakdown of successful vs failed launches for the given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selected: shows outcome by payload mass and booster version for all sites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launch site selected: shows outcome by payload mass and booster version for the given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Payload Mass range selector that filters data points on the scatter plot</a:t>
            </a: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2"/>
              </a:rPr>
              <a:t>GitHub Link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112629" cy="462565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StandardizedScaler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Y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array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Split training and testing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test      hyperparameters for multiple algorithms: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 Neighbors Classifier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hlinkClick r:id="rId3"/>
              </a:rPr>
              <a:t>GitHub</a:t>
            </a:r>
            <a:r>
              <a:rPr lang="en-US" sz="2800" dirty="0">
                <a:hlinkClick r:id="rId3"/>
              </a:rPr>
              <a:t> Link</a:t>
            </a:r>
            <a:endParaRPr 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5742F7B5-4A0A-EB99-C7A0-EFF5EDB35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349" y="1237488"/>
            <a:ext cx="645040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2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90644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41757" y="5099304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show a mix of first stage landing successes and failures, with successes increasing over time. </a:t>
            </a:r>
            <a:endParaRPr lang="en-US" dirty="0"/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Early flights predominantly resulted in failures, indicating improvements to technology or process.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While CCAFS SLC 40 has the most total flights, VAFB SLC 4E appears to have a relatively higher proportion of successful landing outcomes.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&#10;&#10;Description automatically generated">
            <a:extLst>
              <a:ext uri="{FF2B5EF4-FFF2-40B4-BE49-F238E27FC236}">
                <a16:creationId xmlns:a16="http://schemas.microsoft.com/office/drawing/2014/main" id="{C6412D22-AE51-CD46-1FBB-0481C335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451038"/>
            <a:ext cx="10668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50175-92A1-6287-08BA-97F33983E6F9}"/>
              </a:ext>
            </a:extLst>
          </p:cNvPr>
          <p:cNvSpPr txBox="1">
            <a:spLocks/>
          </p:cNvSpPr>
          <p:nvPr/>
        </p:nvSpPr>
        <p:spPr>
          <a:xfrm>
            <a:off x="1041757" y="5099304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show a wide range of payload weights, from light to heavy payloads.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Early flights trend toward lighter payloads, representing the bulk of the landing failures. 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suggests technological or operational improvements lead to a greater rate of success with heavier payloads.</a:t>
            </a:r>
          </a:p>
        </p:txBody>
      </p:sp>
      <p:pic>
        <p:nvPicPr>
          <p:cNvPr id="7" name="Picture 6" descr="A graph of a load mass&#10;&#10;Description automatically generated">
            <a:extLst>
              <a:ext uri="{FF2B5EF4-FFF2-40B4-BE49-F238E27FC236}">
                <a16:creationId xmlns:a16="http://schemas.microsoft.com/office/drawing/2014/main" id="{FE15F1CF-B0BD-C2C4-5D93-4CB772E6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343539"/>
            <a:ext cx="10515600" cy="36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B933E7-2649-3D56-27E8-EEE40F0E9127}"/>
              </a:ext>
            </a:extLst>
          </p:cNvPr>
          <p:cNvSpPr txBox="1">
            <a:spLocks/>
          </p:cNvSpPr>
          <p:nvPr/>
        </p:nvSpPr>
        <p:spPr>
          <a:xfrm>
            <a:off x="1041757" y="5099304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orbits, such as ES-L1, SSO, HEO, and GEO consistently show high success rates.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Others such as GTO show more mixed outcomes, suggesting some orbit types may introduce operational or technological challenges.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only one launch, there is not enough data for the SO orbit type to provide an accurate analysis.</a:t>
            </a:r>
          </a:p>
        </p:txBody>
      </p:sp>
      <p:pic>
        <p:nvPicPr>
          <p:cNvPr id="9" name="Picture 8" descr="A graph of a bar graph&#10;&#10;Description automatically generated">
            <a:extLst>
              <a:ext uri="{FF2B5EF4-FFF2-40B4-BE49-F238E27FC236}">
                <a16:creationId xmlns:a16="http://schemas.microsoft.com/office/drawing/2014/main" id="{BA8C415E-3B19-A856-6B83-05A56AA2E61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73" y="1860905"/>
            <a:ext cx="7520940" cy="27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CF2176-333D-E8F4-E993-A5872DE9C916}"/>
              </a:ext>
            </a:extLst>
          </p:cNvPr>
          <p:cNvSpPr txBox="1">
            <a:spLocks/>
          </p:cNvSpPr>
          <p:nvPr/>
        </p:nvSpPr>
        <p:spPr>
          <a:xfrm>
            <a:off x="973177" y="5205984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orbits are represented throughout the flight number range, some orbits are not attempted until later flights.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a noticeable improvement in landing success as flight numbers increase, indicating an accumulation of experience and ongoing improvements. </a:t>
            </a:r>
          </a:p>
        </p:txBody>
      </p:sp>
      <p:pic>
        <p:nvPicPr>
          <p:cNvPr id="8" name="Picture 7" descr="A graph of flight number&#10;&#10;Description automatically generated">
            <a:extLst>
              <a:ext uri="{FF2B5EF4-FFF2-40B4-BE49-F238E27FC236}">
                <a16:creationId xmlns:a16="http://schemas.microsoft.com/office/drawing/2014/main" id="{7ADD51C9-A0DE-3D37-4F41-481CC185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362437"/>
            <a:ext cx="10347960" cy="37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E12446-F1F0-7647-C0D7-D37C37B12139}"/>
              </a:ext>
            </a:extLst>
          </p:cNvPr>
          <p:cNvSpPr txBox="1">
            <a:spLocks/>
          </p:cNvSpPr>
          <p:nvPr/>
        </p:nvSpPr>
        <p:spPr>
          <a:xfrm>
            <a:off x="973177" y="5315712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orbits are represented across a wide range of payload masses, but others like SSO, MEO, HEO and GEO show a generally lower range. 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Orbits with a constrained payload range, tend to show a higher rate of landing success. 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While payload mass does not appear to directly determine mission success, its interplay with orbit suggests a significant correlation.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4AFB3-3B08-393F-2EBD-3116369F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" y="1418825"/>
            <a:ext cx="10326624" cy="37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FF0E3D-17FC-E7D6-363D-224A9C6DB223}"/>
              </a:ext>
            </a:extLst>
          </p:cNvPr>
          <p:cNvSpPr txBox="1">
            <a:spLocks/>
          </p:cNvSpPr>
          <p:nvPr/>
        </p:nvSpPr>
        <p:spPr>
          <a:xfrm>
            <a:off x="973177" y="5315712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trend shows a consistent progression from early challenges to high reliability in first stage landings over time. </a:t>
            </a:r>
            <a:endParaRPr lang="en-CA" sz="19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2016 onward, SpaceX experienced year over year improvement in success rate with a minor setback in 2018. </a:t>
            </a:r>
          </a:p>
        </p:txBody>
      </p:sp>
      <p:pic>
        <p:nvPicPr>
          <p:cNvPr id="9" name="Picture 8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id="{7594F78D-BBAC-071A-DE51-68E62983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28" y="1511978"/>
            <a:ext cx="8551943" cy="31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There are four unique Launch Sites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CCAFS SLC-40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DISTINCT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from SPACEXTABLE;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9321"/>
            <a:ext cx="9745589" cy="45342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five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*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LIKE 'CCA%' LIMIT 5;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F0F66DEA-F5AE-307B-67F0-BA9DEDC8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211607"/>
            <a:ext cx="10655808" cy="24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carried by boosters from NASA (CRS) is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45,596kg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SUM(PAYLOAD_MASS__KG_) AS TOTAL_PAYLOAD 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WHERE Customer = 'NASA (CRS)';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is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2,534.67kg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AVG(PAYLOAD_MASS__KG_) AS AVG_PAYLOAD_MASS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LIKE 'F9 v1.1%';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991209" cy="43818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occurred on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December 22nd, 2015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MIN(Date)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LaunchDate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= 'Success (ground pad)';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2565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boosters which have successfully landed on drone ship and had payload mass greater than 4000 but less than 6000 are: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PAYLOAD_MASS__KG_ 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</a:t>
            </a:r>
            <a:endParaRPr lang="en-US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WHERE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= 'Success (drone ship)' </a:t>
            </a:r>
            <a:endParaRPr lang="en-US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AND PAYLOAD_MASS__KG_ BETWEEN 4000 AND 6000;</a:t>
            </a:r>
            <a:endParaRPr lang="en-US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 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3780F9-28E5-8558-4D13-5805995319BA}"/>
              </a:ext>
            </a:extLst>
          </p:cNvPr>
          <p:cNvGraphicFramePr>
            <a:graphicFrameLocks noGrp="1"/>
          </p:cNvGraphicFramePr>
          <p:nvPr/>
        </p:nvGraphicFramePr>
        <p:xfrm>
          <a:off x="1118623" y="2654808"/>
          <a:ext cx="5181598" cy="175259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90799">
                  <a:extLst>
                    <a:ext uri="{9D8B030D-6E8A-4147-A177-3AD203B41FA5}">
                      <a16:colId xmlns:a16="http://schemas.microsoft.com/office/drawing/2014/main" val="2825184201"/>
                    </a:ext>
                  </a:extLst>
                </a:gridCol>
                <a:gridCol w="2590799">
                  <a:extLst>
                    <a:ext uri="{9D8B030D-6E8A-4147-A177-3AD203B41FA5}">
                      <a16:colId xmlns:a16="http://schemas.microsoft.com/office/drawing/2014/main" val="29009396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effectLst/>
                        </a:rPr>
                        <a:t>Booster</a:t>
                      </a:r>
                    </a:p>
                  </a:txBody>
                  <a:tcPr marL="76200" marR="76200" marT="38099" marB="3809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effectLst/>
                        </a:rPr>
                        <a:t>Payload Mass</a:t>
                      </a:r>
                    </a:p>
                  </a:txBody>
                  <a:tcPr marL="76200" marR="76200" marT="38099" marB="3809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344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4,696kg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437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4,600kg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841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5,300kg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773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5,200kg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66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CASE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WHEN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Mission_Outcome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LIKE 'Success%' THEN 'Success'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WHEN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Mission_Outcome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LIKE 'Failure%' THEN 'Failure'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END as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Mission_Status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COUNT(*)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SPACEXTABLE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GROUP BY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Mission_Status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;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6C581E-BB5E-20FE-DDC0-6C2279F0B397}"/>
              </a:ext>
            </a:extLst>
          </p:cNvPr>
          <p:cNvGraphicFramePr>
            <a:graphicFrameLocks noGrp="1"/>
          </p:cNvGraphicFramePr>
          <p:nvPr/>
        </p:nvGraphicFramePr>
        <p:xfrm>
          <a:off x="1298448" y="2566416"/>
          <a:ext cx="5836918" cy="11399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8459">
                  <a:extLst>
                    <a:ext uri="{9D8B030D-6E8A-4147-A177-3AD203B41FA5}">
                      <a16:colId xmlns:a16="http://schemas.microsoft.com/office/drawing/2014/main" val="2767736363"/>
                    </a:ext>
                  </a:extLst>
                </a:gridCol>
                <a:gridCol w="2918459">
                  <a:extLst>
                    <a:ext uri="{9D8B030D-6E8A-4147-A177-3AD203B41FA5}">
                      <a16:colId xmlns:a16="http://schemas.microsoft.com/office/drawing/2014/main" val="267479976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Mission Status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Count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735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Failure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06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100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3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97190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maximum payload sent was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15,600kg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boosters that carried the maximum payload are: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DISTINCT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PAYLOAD_MASS__KG_ 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SPACEXTABLE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WHERE PAYLOAD_MASS__KG_ = (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SELECT MAX(PAYLOAD_MASS__KG_) FROM SPACEXTABLE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)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ORDER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6A4D17-B1FE-3266-9DFE-FC9A986CFF2B}"/>
              </a:ext>
            </a:extLst>
          </p:cNvPr>
          <p:cNvGraphicFramePr>
            <a:graphicFrameLocks noGrp="1"/>
          </p:cNvGraphicFramePr>
          <p:nvPr/>
        </p:nvGraphicFramePr>
        <p:xfrm>
          <a:off x="7760208" y="1610868"/>
          <a:ext cx="2974845" cy="45716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74845">
                  <a:extLst>
                    <a:ext uri="{9D8B030D-6E8A-4147-A177-3AD203B41FA5}">
                      <a16:colId xmlns:a16="http://schemas.microsoft.com/office/drawing/2014/main" val="2632272180"/>
                    </a:ext>
                  </a:extLst>
                </a:gridCol>
              </a:tblGrid>
              <a:tr h="3516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Booster Version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624062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B1048.4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5037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B1048.5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508316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B1049.4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297996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B1049.5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773067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B1049.7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359614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B1051.3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97640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B1051.4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932801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B1051.6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816399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B1056.4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64911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B1058.3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95630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B1060.2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75710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B1060.3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14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failed landing outcomes in drone ship, their booster versions, and launch site names for in year 2015: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ourier New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rgbClr val="292929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1200" dirty="0">
              <a:solidFill>
                <a:srgbClr val="000000"/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CASE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strftime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('%m', Date)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'01' THEN 'January'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'02' THEN 'February'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'03' THEN 'March'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'04' THEN 'April'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'05' THEN 'May'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'06' THEN 'June'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'07' THEN 'July'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'08' THEN 'August'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'09' THEN 'September'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'10' THEN 'October'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'11' THEN 'November'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'12' THEN 'December'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END as Month,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Launch_Site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Date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SPACEXTABLE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WHERE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strftime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('%Y', Date) = '2015' AND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= 'Failure (drone ship)';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F08CA9-74BD-B445-101D-FE1868CCC563}"/>
              </a:ext>
            </a:extLst>
          </p:cNvPr>
          <p:cNvGraphicFramePr>
            <a:graphicFrameLocks noGrp="1"/>
          </p:cNvGraphicFramePr>
          <p:nvPr/>
        </p:nvGraphicFramePr>
        <p:xfrm>
          <a:off x="1773936" y="2673130"/>
          <a:ext cx="8510012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03">
                  <a:extLst>
                    <a:ext uri="{9D8B030D-6E8A-4147-A177-3AD203B41FA5}">
                      <a16:colId xmlns:a16="http://schemas.microsoft.com/office/drawing/2014/main" val="2665883230"/>
                    </a:ext>
                  </a:extLst>
                </a:gridCol>
                <a:gridCol w="2127503">
                  <a:extLst>
                    <a:ext uri="{9D8B030D-6E8A-4147-A177-3AD203B41FA5}">
                      <a16:colId xmlns:a16="http://schemas.microsoft.com/office/drawing/2014/main" val="1017239682"/>
                    </a:ext>
                  </a:extLst>
                </a:gridCol>
                <a:gridCol w="2127503">
                  <a:extLst>
                    <a:ext uri="{9D8B030D-6E8A-4147-A177-3AD203B41FA5}">
                      <a16:colId xmlns:a16="http://schemas.microsoft.com/office/drawing/2014/main" val="865439106"/>
                    </a:ext>
                  </a:extLst>
                </a:gridCol>
                <a:gridCol w="2127503">
                  <a:extLst>
                    <a:ext uri="{9D8B030D-6E8A-4147-A177-3AD203B41FA5}">
                      <a16:colId xmlns:a16="http://schemas.microsoft.com/office/drawing/2014/main" val="1125592574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9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Failure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F9 v1.1 B1012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CCAFS LC-40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Failure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F9 v1.1 B1015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CCAFS LC-40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15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319637" cy="43940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between the date 2010-06-04 and 2017-03-20, in descending order:</a:t>
            </a:r>
          </a:p>
          <a:p>
            <a:pPr marL="0" indent="45720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COUNT(*) as Count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SPACEXTABLE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WHERE 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Date BETWEEN 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'2010-06-04' AND '2017-03-20'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GROUP BY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ORDER BY Count DESC;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6BB9AF-ED12-2D1D-5476-AE4F4B63BBAE}"/>
              </a:ext>
            </a:extLst>
          </p:cNvPr>
          <p:cNvGraphicFramePr>
            <a:graphicFrameLocks noGrp="1"/>
          </p:cNvGraphicFramePr>
          <p:nvPr/>
        </p:nvGraphicFramePr>
        <p:xfrm>
          <a:off x="6839712" y="2346960"/>
          <a:ext cx="4133085" cy="3344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334">
                  <a:extLst>
                    <a:ext uri="{9D8B030D-6E8A-4147-A177-3AD203B41FA5}">
                      <a16:colId xmlns:a16="http://schemas.microsoft.com/office/drawing/2014/main" val="3901743440"/>
                    </a:ext>
                  </a:extLst>
                </a:gridCol>
                <a:gridCol w="939751">
                  <a:extLst>
                    <a:ext uri="{9D8B030D-6E8A-4147-A177-3AD203B41FA5}">
                      <a16:colId xmlns:a16="http://schemas.microsoft.com/office/drawing/2014/main" val="3885182590"/>
                    </a:ext>
                  </a:extLst>
                </a:gridCol>
              </a:tblGrid>
              <a:tr h="377952">
                <a:tc>
                  <a:txBody>
                    <a:bodyPr/>
                    <a:lstStyle/>
                    <a:p>
                      <a:r>
                        <a:rPr lang="en-US"/>
                        <a:t>Landing Outcome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3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attempt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3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0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Failure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29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 (ground pad)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43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Controlled (ocean)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4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Uncontrolled (ocean)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6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Failure (parachute)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2318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Precluded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2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4484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3977"/>
            <a:ext cx="4856597" cy="46256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located near coastal regions in Florida and California to reduce risk of catastrophic failures affecting human activities.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8F454206-2784-7BD0-7AB2-63324F9B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96" y="1605767"/>
            <a:ext cx="6096000" cy="36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C578738F-2109-33EE-F512-CFA6E3FC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468859"/>
            <a:ext cx="7034784" cy="42860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0D022E5-230D-0A82-E928-054AC359D9AE}"/>
              </a:ext>
            </a:extLst>
          </p:cNvPr>
          <p:cNvSpPr/>
          <p:nvPr/>
        </p:nvSpPr>
        <p:spPr>
          <a:xfrm>
            <a:off x="5529072" y="4023360"/>
            <a:ext cx="993648" cy="97536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5472BD-7DE4-3A59-B985-70E1F4546733}"/>
              </a:ext>
            </a:extLst>
          </p:cNvPr>
          <p:cNvCxnSpPr/>
          <p:nvPr/>
        </p:nvCxnSpPr>
        <p:spPr>
          <a:xfrm flipV="1">
            <a:off x="6522720" y="3828288"/>
            <a:ext cx="1658111" cy="499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BAC7DDB-B2FC-B18F-5B2A-9054CE3A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08" y="2398776"/>
            <a:ext cx="4309872" cy="2602992"/>
          </a:xfrm>
          <a:prstGeom prst="ellipse">
            <a:avLst/>
          </a:prstGeom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0000"/>
            <a:ext cx="358691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Notable locations shown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Railway (1.02KM)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Roadway (0.59KM)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 (0.86KM)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Notable Proximate Locations</a:t>
            </a:r>
          </a:p>
        </p:txBody>
      </p:sp>
      <p:pic>
        <p:nvPicPr>
          <p:cNvPr id="2" name="Picture 1" descr="A line on a pink surface&#10;&#10;Description automatically generated">
            <a:extLst>
              <a:ext uri="{FF2B5EF4-FFF2-40B4-BE49-F238E27FC236}">
                <a16:creationId xmlns:a16="http://schemas.microsoft.com/office/drawing/2014/main" id="{8C818D84-ED72-00CA-47E7-0A6076C5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96" y="3680802"/>
            <a:ext cx="7912608" cy="27516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0070C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 descr="A map with a blue line&#10;&#10;Description automatically generated">
            <a:extLst>
              <a:ext uri="{FF2B5EF4-FFF2-40B4-BE49-F238E27FC236}">
                <a16:creationId xmlns:a16="http://schemas.microsoft.com/office/drawing/2014/main" id="{49D749D8-FF55-8523-FB42-9532EEDB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64" y="1359750"/>
            <a:ext cx="7022592" cy="33412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0070C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4197100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942197" cy="43757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experienced the highest proportion of successful landings, followed by CCAFS LC-40.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and CCAFS SLC-40 the lowest.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Sites: Successful Landings</a:t>
            </a:r>
          </a:p>
        </p:txBody>
      </p:sp>
      <p:pic>
        <p:nvPicPr>
          <p:cNvPr id="2" name="Picture 1" descr="A pie chart with numbers and a graph&#10;&#10;Description automatically generated">
            <a:extLst>
              <a:ext uri="{FF2B5EF4-FFF2-40B4-BE49-F238E27FC236}">
                <a16:creationId xmlns:a16="http://schemas.microsoft.com/office/drawing/2014/main" id="{0E37E6D9-73F6-C66F-0669-FF7AF346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36" y="1371600"/>
            <a:ext cx="5482025" cy="49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2315" y="1825625"/>
            <a:ext cx="3547279" cy="43757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the highest ratio of successful landings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Per-site Launch Success Ratio: High</a:t>
            </a:r>
          </a:p>
        </p:txBody>
      </p:sp>
      <p:pic>
        <p:nvPicPr>
          <p:cNvPr id="2" name="Picture 1" descr="A pie chart with a red and blue circle&#10;&#10;Description automatically generated">
            <a:extLst>
              <a:ext uri="{FF2B5EF4-FFF2-40B4-BE49-F238E27FC236}">
                <a16:creationId xmlns:a16="http://schemas.microsoft.com/office/drawing/2014/main" id="{71C36AC1-BF7D-C76B-A0E8-69287D7A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568" y="1353312"/>
            <a:ext cx="6665249" cy="507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556377"/>
            <a:ext cx="10146438" cy="79737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a payload mass between 3,000kg and 5,000kg, v1.1 boosters performed the worst.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same payload range, B4 and B5 boosters had the best success rate, followed by FT.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Range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0D4E22-6EF0-66F0-B16F-EBD69CDD4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410651"/>
            <a:ext cx="10509504" cy="40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through SpaceX API and Web scraping on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Check data for null and remove all null value from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3278791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0218" y="5404434"/>
            <a:ext cx="9940661" cy="1287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algorithms tested,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DecisionTreeClassifier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the most accurate.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blue rectangular bars with white text&#10;&#10;Description automatically generated">
            <a:extLst>
              <a:ext uri="{FF2B5EF4-FFF2-40B4-BE49-F238E27FC236}">
                <a16:creationId xmlns:a16="http://schemas.microsoft.com/office/drawing/2014/main" id="{A7957749-A9B4-B6F9-2594-F59CACEE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6" y="1382751"/>
            <a:ext cx="10661904" cy="38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06296"/>
            <a:ext cx="5527752" cy="42322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14 observations were correctly predicted as successful landings (true positive)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  <a:ea typeface="Calibri"/>
                <a:cs typeface="Calibri"/>
              </a:rPr>
              <a:t>3 observations were correctly predicted as failed landings (true negative)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  <a:ea typeface="Calibri"/>
                <a:cs typeface="Calibri"/>
              </a:rPr>
              <a:t>1 observation was incorrectly predicted as a successful landing (false positive)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  <a:ea typeface="Calibri"/>
                <a:cs typeface="Calibri"/>
              </a:rPr>
              <a:t>No observations were incorrectly predicted as a failed landing (false negative)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FDD07-9946-F04D-A40E-0E7A35F5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364" y="1444752"/>
            <a:ext cx="4988136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2468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Success rates increase over time, across all factors, which indicates continuous and incremental operational improvements and technological advancements.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orbits have varying success rates, with ES-L1, SSO, HEO, and GEO showing consistently successful outcomes.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 site was a highly predictive factor, with KSC LC-39A being a top performer, closely followed by CCAFS LC-40.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of the predictive models evaluated were able to predict landing outcome with an acceptable level of accuracy. In the testing performed,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DecisionTreeClassifier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produced best results with high accuracy, precision, and recall.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 API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Data: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dataset_part_1.csv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Wikipedia: List of Falcon 9 and Falcon Heavy launches (June 2021)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after wrangling: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dataset_part_2.csv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Geographical data: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spacex_launch_geo.csv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data source: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spacex_launch_dash.csv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5694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7818" y="1394109"/>
            <a:ext cx="10515600" cy="494504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a combination of retrieval techniques: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 requests against various SpaceX API endpoints: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Initial launch data was obtained from: 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Additional data was backfilled from:</a:t>
            </a:r>
          </a:p>
          <a:p>
            <a:pPr marL="1520825" indent="-174625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</a:t>
            </a:r>
          </a:p>
          <a:p>
            <a:pPr marL="1520825" indent="-174625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</a:t>
            </a:r>
          </a:p>
          <a:p>
            <a:pPr marL="1520825" indent="-174625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</a:t>
            </a:r>
          </a:p>
          <a:p>
            <a:pPr marL="1520825" indent="-174625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Tabular data from the List of Falcon 9 and Falcon Heavy launches Wikipedia page.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initial data was obtained from the `/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v4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/launches/past` API endpoint.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Additional data was backfilled from the `rocket`, `launchpad`, `payloads`, and `cores` API endpoints, for records with extant corresponding IDs.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hlinkClick r:id="rId4"/>
              </a:rPr>
              <a:t>GitHub 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7B2C730-4968-4BFA-8888-2F9F3A296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487" y="1398758"/>
            <a:ext cx="5540944" cy="510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/>
        </p:nvSpPr>
        <p:spPr>
          <a:xfrm>
            <a:off x="828220" y="1463428"/>
            <a:ext cx="3932238" cy="456749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workflow: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Send HTTP Get to Falcon 9 Launch page at Wikipedia, to retrieve the HTML source</a:t>
            </a:r>
            <a:endParaRPr lang="en-US" sz="18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to extract the tables containing launch 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Populate a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the extracted columns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hlinkClick r:id="rId4"/>
            </a:endParaRP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4"/>
              </a:rPr>
              <a:t>GitHub Link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8" name="Picture 7" descr="A diagram of a flowchart">
            <a:extLst>
              <a:ext uri="{FF2B5EF4-FFF2-40B4-BE49-F238E27FC236}">
                <a16:creationId xmlns:a16="http://schemas.microsoft.com/office/drawing/2014/main" id="{A6197049-0455-C07D-B72A-59D389CFD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905" y="1833605"/>
            <a:ext cx="6096000" cy="35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Goals: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Exploratory Data Analysis (EDA) to find patterns in the data.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 the labels for training supervised models.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Steps: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missing values as a percentage of each attribute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column types, numerical or categorical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launches per Launch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distribution of Orbit type in the data set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outcomes, and group them by binary outcome (success or failure)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Store outcome as "Class" label, to be used as target value in training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hlinkClick r:id="rId2"/>
              </a:rPr>
              <a:t>GitHub Link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9EA222EA-DE7D-6453-248C-47FCA951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914" y="2006537"/>
            <a:ext cx="20669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relationships to gain insight into the importance of each variable:</a:t>
            </a:r>
            <a:endParaRPr lang="en-US" sz="18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Outcome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Launch Site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Launch Site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and Outcome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Orbit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Orbit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success rate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Expand categorical variables into "dummy" columns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numerical columns into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cs typeface="Courier New"/>
              </a:rPr>
              <a:t>float64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2"/>
              </a:rPr>
              <a:t>GitHub Link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 descr="A graph of flight number&#10;&#10;Description automatically generated">
            <a:extLst>
              <a:ext uri="{FF2B5EF4-FFF2-40B4-BE49-F238E27FC236}">
                <a16:creationId xmlns:a16="http://schemas.microsoft.com/office/drawing/2014/main" id="{0673AA24-4E50-1D2A-3388-56641897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6" y="2338103"/>
            <a:ext cx="4523232" cy="1655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5E48B-2DCB-77B4-F845-DEB43A44D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672" y="2501171"/>
            <a:ext cx="4517136" cy="1685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graph of a bar graph&#10;&#10;Description automatically generated">
            <a:extLst>
              <a:ext uri="{FF2B5EF4-FFF2-40B4-BE49-F238E27FC236}">
                <a16:creationId xmlns:a16="http://schemas.microsoft.com/office/drawing/2014/main" id="{5BFFEAB1-9DD9-7DA0-AD6F-4307C33D8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832" y="2693195"/>
            <a:ext cx="4523232" cy="1655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4DBE1EB0-23D3-7008-D3E2-B5EA55339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320" y="4735355"/>
            <a:ext cx="5327904" cy="1697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A graph of a load mass&#10;&#10;Description automatically generated">
            <a:extLst>
              <a:ext uri="{FF2B5EF4-FFF2-40B4-BE49-F238E27FC236}">
                <a16:creationId xmlns:a16="http://schemas.microsoft.com/office/drawing/2014/main" id="{36B332C9-F43E-F369-F0C6-D9EFDE198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516" y="3121439"/>
            <a:ext cx="4523232" cy="1580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id="{E0821C49-16A3-7FB2-485D-88951A0B0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8020" y="3633503"/>
            <a:ext cx="4523232" cy="168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terms/"/>
    <ds:schemaRef ds:uri="f80a141d-92ca-4d3d-9308-f7e7b1d44ce8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2235</Words>
  <Application>Microsoft Office PowerPoint</Application>
  <PresentationFormat>Widescreen</PresentationFormat>
  <Paragraphs>392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Abadi</vt:lpstr>
      <vt:lpstr>Arial</vt:lpstr>
      <vt:lpstr>Calibri</vt:lpstr>
      <vt:lpstr>Courier New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Faisal Haroon</cp:lastModifiedBy>
  <cp:revision>207</cp:revision>
  <dcterms:created xsi:type="dcterms:W3CDTF">2021-04-29T18:58:34Z</dcterms:created>
  <dcterms:modified xsi:type="dcterms:W3CDTF">2025-09-08T05:14:59Z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